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5231" autoAdjust="0"/>
  </p:normalViewPr>
  <p:slideViewPr>
    <p:cSldViewPr snapToGrid="0">
      <p:cViewPr>
        <p:scale>
          <a:sx n="90" d="100"/>
          <a:sy n="90" d="100"/>
        </p:scale>
        <p:origin x="-954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te Laursen" userId="bce3bd88-0474-4951-be39-bc003a3524c5" providerId="ADAL" clId="{5C54F983-B043-41B4-90B9-1815241F3B16}"/>
    <pc:docChg chg="undo custSel modSld">
      <pc:chgData name="Anette Laursen" userId="bce3bd88-0474-4951-be39-bc003a3524c5" providerId="ADAL" clId="{5C54F983-B043-41B4-90B9-1815241F3B16}" dt="2021-08-24T05:47:53.849" v="714" actId="20577"/>
      <pc:docMkLst>
        <pc:docMk/>
      </pc:docMkLst>
      <pc:sldChg chg="modSp mod">
        <pc:chgData name="Anette Laursen" userId="bce3bd88-0474-4951-be39-bc003a3524c5" providerId="ADAL" clId="{5C54F983-B043-41B4-90B9-1815241F3B16}" dt="2021-08-24T05:47:53.849" v="714" actId="20577"/>
        <pc:sldMkLst>
          <pc:docMk/>
          <pc:sldMk cId="3693045854" sldId="257"/>
        </pc:sldMkLst>
        <pc:spChg chg="mod">
          <ac:chgData name="Anette Laursen" userId="bce3bd88-0474-4951-be39-bc003a3524c5" providerId="ADAL" clId="{5C54F983-B043-41B4-90B9-1815241F3B16}" dt="2021-08-19T19:58:11.253" v="438" actId="6549"/>
          <ac:spMkLst>
            <pc:docMk/>
            <pc:sldMk cId="3693045854" sldId="257"/>
            <ac:spMk id="2" creationId="{3A37CAC6-FD11-475A-82AD-53D04AD9ABE6}"/>
          </ac:spMkLst>
        </pc:spChg>
        <pc:spChg chg="mod">
          <ac:chgData name="Anette Laursen" userId="bce3bd88-0474-4951-be39-bc003a3524c5" providerId="ADAL" clId="{5C54F983-B043-41B4-90B9-1815241F3B16}" dt="2021-08-19T20:01:02.233" v="571" actId="20577"/>
          <ac:spMkLst>
            <pc:docMk/>
            <pc:sldMk cId="3693045854" sldId="257"/>
            <ac:spMk id="44" creationId="{082270C4-DC8D-41CD-B902-0C3A9F27BC7F}"/>
          </ac:spMkLst>
        </pc:spChg>
        <pc:spChg chg="mod">
          <ac:chgData name="Anette Laursen" userId="bce3bd88-0474-4951-be39-bc003a3524c5" providerId="ADAL" clId="{5C54F983-B043-41B4-90B9-1815241F3B16}" dt="2021-08-23T19:42:27.090" v="637" actId="20577"/>
          <ac:spMkLst>
            <pc:docMk/>
            <pc:sldMk cId="3693045854" sldId="257"/>
            <ac:spMk id="77" creationId="{64F82C1C-A533-4892-861C-34C39B71BCD0}"/>
          </ac:spMkLst>
        </pc:spChg>
        <pc:spChg chg="mod">
          <ac:chgData name="Anette Laursen" userId="bce3bd88-0474-4951-be39-bc003a3524c5" providerId="ADAL" clId="{5C54F983-B043-41B4-90B9-1815241F3B16}" dt="2021-08-24T05:46:25.467" v="643" actId="20577"/>
          <ac:spMkLst>
            <pc:docMk/>
            <pc:sldMk cId="3693045854" sldId="257"/>
            <ac:spMk id="80" creationId="{2D1CB1A4-0BC1-47BF-8676-151A4B28CDB6}"/>
          </ac:spMkLst>
        </pc:spChg>
        <pc:spChg chg="mod">
          <ac:chgData name="Anette Laursen" userId="bce3bd88-0474-4951-be39-bc003a3524c5" providerId="ADAL" clId="{5C54F983-B043-41B4-90B9-1815241F3B16}" dt="2021-08-23T19:40:09.417" v="635" actId="20577"/>
          <ac:spMkLst>
            <pc:docMk/>
            <pc:sldMk cId="3693045854" sldId="257"/>
            <ac:spMk id="85" creationId="{CE51187B-B515-4DC7-A82A-A6F57C5B9E68}"/>
          </ac:spMkLst>
        </pc:spChg>
        <pc:spChg chg="mod">
          <ac:chgData name="Anette Laursen" userId="bce3bd88-0474-4951-be39-bc003a3524c5" providerId="ADAL" clId="{5C54F983-B043-41B4-90B9-1815241F3B16}" dt="2021-08-24T05:47:53.849" v="714" actId="20577"/>
          <ac:spMkLst>
            <pc:docMk/>
            <pc:sldMk cId="3693045854" sldId="257"/>
            <ac:spMk id="92" creationId="{30F83DD3-EEAE-422C-8057-EEB921B9FBB4}"/>
          </ac:spMkLst>
        </pc:spChg>
        <pc:spChg chg="mod">
          <ac:chgData name="Anette Laursen" userId="bce3bd88-0474-4951-be39-bc003a3524c5" providerId="ADAL" clId="{5C54F983-B043-41B4-90B9-1815241F3B16}" dt="2021-08-19T19:53:41.882" v="309" actId="20577"/>
          <ac:spMkLst>
            <pc:docMk/>
            <pc:sldMk cId="3693045854" sldId="257"/>
            <ac:spMk id="95" creationId="{BA83D25E-2DD4-4BC6-901E-897D47B6CCBF}"/>
          </ac:spMkLst>
        </pc:spChg>
        <pc:spChg chg="mod">
          <ac:chgData name="Anette Laursen" userId="bce3bd88-0474-4951-be39-bc003a3524c5" providerId="ADAL" clId="{5C54F983-B043-41B4-90B9-1815241F3B16}" dt="2021-08-19T19:48:28.450" v="138" actId="20577"/>
          <ac:spMkLst>
            <pc:docMk/>
            <pc:sldMk cId="3693045854" sldId="257"/>
            <ac:spMk id="101" creationId="{AEC5B72D-FC23-450E-A6F2-4619DC5AE473}"/>
          </ac:spMkLst>
        </pc:spChg>
        <pc:spChg chg="mod">
          <ac:chgData name="Anette Laursen" userId="bce3bd88-0474-4951-be39-bc003a3524c5" providerId="ADAL" clId="{5C54F983-B043-41B4-90B9-1815241F3B16}" dt="2021-08-23T19:32:45.263" v="601" actId="6549"/>
          <ac:spMkLst>
            <pc:docMk/>
            <pc:sldMk cId="3693045854" sldId="257"/>
            <ac:spMk id="104" creationId="{D925825A-DD2E-43BA-8E90-FDFB4A9B9C78}"/>
          </ac:spMkLst>
        </pc:spChg>
        <pc:spChg chg="mod">
          <ac:chgData name="Anette Laursen" userId="bce3bd88-0474-4951-be39-bc003a3524c5" providerId="ADAL" clId="{5C54F983-B043-41B4-90B9-1815241F3B16}" dt="2021-08-19T19:47:53.790" v="115" actId="20577"/>
          <ac:spMkLst>
            <pc:docMk/>
            <pc:sldMk cId="3693045854" sldId="257"/>
            <ac:spMk id="107" creationId="{58964635-FABB-4DE0-832E-3370C3151292}"/>
          </ac:spMkLst>
        </pc:spChg>
        <pc:spChg chg="mod">
          <ac:chgData name="Anette Laursen" userId="bce3bd88-0474-4951-be39-bc003a3524c5" providerId="ADAL" clId="{5C54F983-B043-41B4-90B9-1815241F3B16}" dt="2021-08-19T19:54:02.277" v="331" actId="12"/>
          <ac:spMkLst>
            <pc:docMk/>
            <pc:sldMk cId="3693045854" sldId="257"/>
            <ac:spMk id="125" creationId="{61C09BF1-80E4-4B43-8827-94985A53CB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1524C21-4DD1-4501-8A7E-E25B0C89EA68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FDF4CDF-EE9D-48B9-9C18-9D0770494C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940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777875" y="768350"/>
            <a:ext cx="554355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F4CDF-EE9D-48B9-9C18-9D0770494CA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26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777875" y="768350"/>
            <a:ext cx="554355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F4CDF-EE9D-48B9-9C18-9D0770494CA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26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D707C6-BCEF-411B-9EE7-6EEABA832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641643A4-0C8F-4298-A812-BCB63A658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FD753F6-B57B-4DAC-A20C-FDFAA60A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EBF93475-4AA9-441A-96AC-D5D7F5C9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BE7EB012-8038-4727-8EF9-2D515526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91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EF14F8-F1E3-42A0-AF7E-A337CC64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E7330749-9BEB-41D3-AF28-ED3887ACA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0F04865C-A099-48E8-BD99-A09FE014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49BA6BF-F4DB-4B7E-8C14-50A4A33C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CC1AFA55-D003-477F-81FD-75CF34E4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52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A70BB096-77F2-4AAE-9775-3F7998916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9B89BA60-BCF4-4778-93FF-6E13C458D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74645F10-5C8E-4B2D-AB24-7CDEA5D6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D26B948F-A601-4FF4-9DA6-49554C74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16280540-D902-4CEC-9DC9-3FCFE744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84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42B3B8-33B1-4125-B8CD-1721C2B4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7D12C0D-FDF9-4D4E-8240-9F94FFF1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303C5CBB-5D3F-4E39-BF43-34756B9C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EB3E2A4E-C63B-4C82-824C-EB76EDA2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045DE414-D89B-490A-B156-06823E76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86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2063C4A-5BB6-4547-BAE5-AD338A94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3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F2DE1D4A-931E-4B1C-8064-0FF186F67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7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6530985-0427-496D-B859-644EA415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007A263-700E-4023-B53B-847BFA3F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8186147C-469C-4884-80A0-6BD07759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08815BC-0046-4EA9-B8C4-138FFC76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2776E8F-C1A3-4C06-B1ED-ED3045B2A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9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00AF3FE8-60EE-4AD4-8881-BCE01AD7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4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3BE5E40E-2B54-40CB-8A71-EB7A58B6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EECE43B3-AD8F-4409-A3F2-FDB952C2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4215B3B8-9EAC-47D5-8CB4-C58EE7EA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6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2E3FA9-1FC5-4AB3-9529-E0A7B161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54EDFD86-2561-4348-9E16-9BE33D4A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31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58CCAAB5-2395-4CAE-B473-C4D4DB65E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31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F934173C-D5AC-42E3-99FA-218D76AFB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33E56FAE-2FCB-4814-8E36-A368E4011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28BF94B5-E118-4472-A4A8-AA2CA0F0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5B8C1DA1-18BA-4C65-8FEE-27BDD114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B29936E5-5E7F-4E61-9D8C-BE2B38D1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04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E51A02E-D8F3-4BC2-B9A0-9AA8D471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C8F0DACC-6B24-42DF-9895-A6FD2039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E953F8F3-CF75-462C-85C4-0CEC9624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75D5EE0C-84DB-488F-B4D5-CF06AB42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004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0C163EFC-753B-410D-BA65-828A46BA6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F2DA9F3B-15BD-4FD1-A8DF-8387052F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A35C2D31-8FC8-4AB1-A4B8-4E1093DF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1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51E30E-21AA-4D5C-A1DA-4D67A413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78D96480-8427-4820-9ADE-459CB18C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9"/>
            <a:ext cx="501491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0A27AF81-80CD-407E-AC55-7C8A9B75D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5F0050A3-ADFF-4FF6-BFD8-8C94761C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2C5809D1-E5EA-4EB6-A782-DE63D32F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E4D26984-EF21-4B18-B10E-2B3E2127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065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6E92EF5-115A-4AF2-BCA8-22A527C2F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E266BFD3-F0B8-491E-8851-2B13BD6A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9"/>
            <a:ext cx="501491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9BE676CE-665F-49C8-BA34-F03DEF2EC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FC29C732-E50C-4C3A-A48C-B4750327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0F12341C-CFBB-432F-BD40-C2FC5C98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20CC68B7-A61E-47B3-B33A-F9DEF21D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0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D92DCD40-D239-4D78-B718-BC1E177D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3B48653B-0F35-4829-8E50-FBA7CF605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CAE21980-8296-465F-8F81-B1BF7ECD6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9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E6F2-5F4A-4D38-9032-304186B05BDF}" type="datetimeFigureOut">
              <a:rPr lang="da-DK" smtClean="0"/>
              <a:t>23-09-2021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5B30D80-1C52-47F3-A2CD-2B7F1821A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5" y="6356355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4D0525D3-425B-4607-BFF5-A25917175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4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F68B-F1F7-4BB8-9A72-EB99DF8FC8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435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4040115" y="2660910"/>
            <a:ext cx="1819969" cy="1799948"/>
            <a:chOff x="4040115" y="2660910"/>
            <a:chExt cx="1819969" cy="1799948"/>
          </a:xfrm>
        </p:grpSpPr>
        <p:grpSp>
          <p:nvGrpSpPr>
            <p:cNvPr id="8194" name="Gruppe 29">
              <a:extLst>
                <a:ext uri="{FF2B5EF4-FFF2-40B4-BE49-F238E27FC236}">
                  <a16:creationId xmlns:a16="http://schemas.microsoft.com/office/drawing/2014/main" xmlns="" id="{288590B0-3181-40E0-8552-7AAF89B2F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0115" y="2660910"/>
              <a:ext cx="1819969" cy="1799948"/>
              <a:chOff x="2337708" y="1339426"/>
              <a:chExt cx="1439167" cy="1439167"/>
            </a:xfrm>
          </p:grpSpPr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xmlns="" id="{88D07A6B-B2E8-483A-80A2-284A5703A53C}"/>
                  </a:ext>
                </a:extLst>
              </p:cNvPr>
              <p:cNvSpPr/>
              <p:nvPr/>
            </p:nvSpPr>
            <p:spPr>
              <a:xfrm>
                <a:off x="2337708" y="1339426"/>
                <a:ext cx="1439167" cy="1439167"/>
              </a:xfrm>
              <a:prstGeom prst="ellipse">
                <a:avLst/>
              </a:prstGeom>
              <a:solidFill>
                <a:srgbClr val="FFD1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a-DK" dirty="0"/>
              </a:p>
              <a:p>
                <a:pPr algn="ctr">
                  <a:defRPr/>
                </a:pPr>
                <a:endParaRPr lang="da-DK" sz="1000" dirty="0"/>
              </a:p>
              <a:p>
                <a:pPr algn="ctr">
                  <a:defRPr/>
                </a:pPr>
                <a:r>
                  <a:rPr lang="da-DK" sz="2000" b="1" dirty="0">
                    <a:solidFill>
                      <a:schemeClr val="tx1"/>
                    </a:solidFill>
                  </a:rPr>
                  <a:t>Årshjul</a:t>
                </a:r>
              </a:p>
            </p:txBody>
          </p:sp>
          <p:sp>
            <p:nvSpPr>
              <p:cNvPr id="32" name="Ellipse 4">
                <a:extLst>
                  <a:ext uri="{FF2B5EF4-FFF2-40B4-BE49-F238E27FC236}">
                    <a16:creationId xmlns:a16="http://schemas.microsoft.com/office/drawing/2014/main" xmlns="" id="{A95C33B6-2CE3-4A13-9CD2-5AF620872D97}"/>
                  </a:ext>
                </a:extLst>
              </p:cNvPr>
              <p:cNvSpPr/>
              <p:nvPr/>
            </p:nvSpPr>
            <p:spPr>
              <a:xfrm>
                <a:off x="2539548" y="1523398"/>
                <a:ext cx="1016903" cy="10172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1750" tIns="31750" rIns="31750" bIns="31750" spcCol="1270" anchor="ctr"/>
              <a:lstStyle/>
              <a:p>
                <a:pPr algn="ctr" defTabSz="11112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da-DK" sz="2500"/>
              </a:p>
            </p:txBody>
          </p:sp>
        </p:grpSp>
        <p:sp>
          <p:nvSpPr>
            <p:cNvPr id="28" name="Cirkulær pil 27">
              <a:extLst>
                <a:ext uri="{FF2B5EF4-FFF2-40B4-BE49-F238E27FC236}">
                  <a16:creationId xmlns:a16="http://schemas.microsoft.com/office/drawing/2014/main" xmlns="" id="{4EE2ABAE-F4BC-4D20-BB00-A63DF2D9C42E}"/>
                </a:ext>
              </a:extLst>
            </p:cNvPr>
            <p:cNvSpPr/>
            <p:nvPr/>
          </p:nvSpPr>
          <p:spPr>
            <a:xfrm>
              <a:off x="4171545" y="2786192"/>
              <a:ext cx="1549343" cy="1430270"/>
            </a:xfrm>
            <a:prstGeom prst="circular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9" name="Cirkulær pil 28">
              <a:extLst>
                <a:ext uri="{FF2B5EF4-FFF2-40B4-BE49-F238E27FC236}">
                  <a16:creationId xmlns:a16="http://schemas.microsoft.com/office/drawing/2014/main" xmlns="" id="{1A92E7A3-D5FF-493A-B9C6-87C9F13E8619}"/>
                </a:ext>
              </a:extLst>
            </p:cNvPr>
            <p:cNvSpPr/>
            <p:nvPr/>
          </p:nvSpPr>
          <p:spPr>
            <a:xfrm rot="10800000">
              <a:off x="4188585" y="2915426"/>
              <a:ext cx="1556502" cy="143027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97925"/>
                <a:gd name="adj5" fmla="val 125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da-DK" dirty="0"/>
            </a:p>
          </p:txBody>
        </p:sp>
      </p:grpSp>
      <p:sp>
        <p:nvSpPr>
          <p:cNvPr id="44" name="Afrundet rektangel 43">
            <a:extLst>
              <a:ext uri="{FF2B5EF4-FFF2-40B4-BE49-F238E27FC236}">
                <a16:creationId xmlns:a16="http://schemas.microsoft.com/office/drawing/2014/main" xmlns="" id="{082270C4-DC8D-41CD-B902-0C3A9F27BC7F}"/>
              </a:ext>
            </a:extLst>
          </p:cNvPr>
          <p:cNvSpPr/>
          <p:nvPr/>
        </p:nvSpPr>
        <p:spPr bwMode="auto">
          <a:xfrm>
            <a:off x="2712274" y="245827"/>
            <a:ext cx="2124000" cy="1400625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 smtClean="0">
                <a:solidFill>
                  <a:schemeClr val="tx1"/>
                </a:solidFill>
              </a:rPr>
              <a:t>Januar 2022</a:t>
            </a:r>
            <a:endParaRPr lang="da-DK" sz="2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i="0" dirty="0" smtClean="0">
                <a:solidFill>
                  <a:schemeClr val="tx1"/>
                </a:solidFill>
                <a:effectLst/>
              </a:rPr>
              <a:t>1.1.2022 Kontingentbetaling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Vk-faktura Aktive </a:t>
            </a:r>
            <a:r>
              <a:rPr lang="da-DK" sz="1000" b="1" dirty="0" smtClean="0">
                <a:solidFill>
                  <a:schemeClr val="tx1"/>
                </a:solidFill>
              </a:rPr>
              <a:t>forfald </a:t>
            </a:r>
            <a:r>
              <a:rPr lang="da-DK" sz="1000" b="1" dirty="0" smtClean="0">
                <a:solidFill>
                  <a:schemeClr val="tx1"/>
                </a:solidFill>
              </a:rPr>
              <a:t>20.1. </a:t>
            </a:r>
            <a:endParaRPr lang="da-DK" sz="1000" b="1" i="0" dirty="0" smtClean="0">
              <a:solidFill>
                <a:schemeClr val="tx1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i="0" dirty="0" smtClean="0">
                <a:solidFill>
                  <a:schemeClr val="tx1"/>
                </a:solidFill>
                <a:effectLst/>
              </a:rPr>
              <a:t>Landsstyregruppemøde</a:t>
            </a:r>
            <a:endParaRPr lang="da-DK" sz="1000" i="0" dirty="0">
              <a:solidFill>
                <a:schemeClr val="tx1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Nytårstaffel </a:t>
            </a:r>
            <a:r>
              <a:rPr lang="da-DK" sz="1000" b="1" dirty="0" smtClean="0">
                <a:solidFill>
                  <a:schemeClr val="tx1"/>
                </a:solidFill>
              </a:rPr>
              <a:t>Kvinderådet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1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74" name="Afrundet rektangel 73">
            <a:extLst>
              <a:ext uri="{FF2B5EF4-FFF2-40B4-BE49-F238E27FC236}">
                <a16:creationId xmlns:a16="http://schemas.microsoft.com/office/drawing/2014/main" xmlns="" id="{390EEBB4-C3DD-47C1-96A0-25A67DEAF485}"/>
              </a:ext>
            </a:extLst>
          </p:cNvPr>
          <p:cNvSpPr/>
          <p:nvPr/>
        </p:nvSpPr>
        <p:spPr bwMode="auto">
          <a:xfrm>
            <a:off x="304329" y="504212"/>
            <a:ext cx="2183690" cy="1268604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December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tx1"/>
                </a:solidFill>
              </a:rPr>
              <a:t>Evt. ændring af medlemsstatus før årsskift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Julehilsen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tx1"/>
                </a:solidFill>
              </a:rPr>
              <a:t>Opkrævnings </a:t>
            </a:r>
            <a:r>
              <a:rPr lang="da-DK" sz="1000" b="1" dirty="0" smtClean="0">
                <a:solidFill>
                  <a:schemeClr val="tx1"/>
                </a:solidFill>
              </a:rPr>
              <a:t>hilsen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(Pause Nyhedsbrev)</a:t>
            </a: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77" name="Afrundet rektangel 76">
            <a:extLst>
              <a:ext uri="{FF2B5EF4-FFF2-40B4-BE49-F238E27FC236}">
                <a16:creationId xmlns:a16="http://schemas.microsoft.com/office/drawing/2014/main" xmlns="" id="{64F82C1C-A533-4892-861C-34C39B71BCD0}"/>
              </a:ext>
            </a:extLst>
          </p:cNvPr>
          <p:cNvSpPr/>
          <p:nvPr/>
        </p:nvSpPr>
        <p:spPr bwMode="auto">
          <a:xfrm>
            <a:off x="309077" y="1905603"/>
            <a:ext cx="2178942" cy="1408820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November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23.11.2021 Inspirationsdag       Vk + IDA i Odense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11-12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Landstyregruppemøde</a:t>
            </a:r>
          </a:p>
          <a:p>
            <a:pPr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_________________________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15.11.2022 </a:t>
            </a:r>
            <a:r>
              <a:rPr lang="da-DK" sz="1000" b="1" dirty="0">
                <a:solidFill>
                  <a:schemeClr val="tx1"/>
                </a:solidFill>
              </a:rPr>
              <a:t>Landskursus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tx1"/>
              </a:solidFill>
            </a:endParaRPr>
          </a:p>
        </p:txBody>
      </p:sp>
      <p:sp>
        <p:nvSpPr>
          <p:cNvPr id="80" name="Afrundet rektangel 79">
            <a:extLst>
              <a:ext uri="{FF2B5EF4-FFF2-40B4-BE49-F238E27FC236}">
                <a16:creationId xmlns:a16="http://schemas.microsoft.com/office/drawing/2014/main" xmlns="" id="{2D1CB1A4-0BC1-47BF-8676-151A4B28CDB6}"/>
              </a:ext>
            </a:extLst>
          </p:cNvPr>
          <p:cNvSpPr/>
          <p:nvPr/>
        </p:nvSpPr>
        <p:spPr bwMode="auto">
          <a:xfrm>
            <a:off x="314567" y="3461481"/>
            <a:ext cx="2173452" cy="1048130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Oktober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SMVdanmark Formandsmøde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Landsstyregruppemøde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Landsgen. Ref. udsendes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10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89" name="Afrundet rektangel 88">
            <a:extLst>
              <a:ext uri="{FF2B5EF4-FFF2-40B4-BE49-F238E27FC236}">
                <a16:creationId xmlns:a16="http://schemas.microsoft.com/office/drawing/2014/main" xmlns="" id="{CE51187B-B515-4DC7-A82A-A6F57C5B9E68}"/>
              </a:ext>
            </a:extLst>
          </p:cNvPr>
          <p:cNvSpPr/>
          <p:nvPr/>
        </p:nvSpPr>
        <p:spPr bwMode="auto">
          <a:xfrm>
            <a:off x="5069962" y="5464970"/>
            <a:ext cx="2223972" cy="1128246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Juli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Ferie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(Pause Nyhedsbrev)</a:t>
            </a:r>
            <a:endParaRPr lang="da-DK" sz="1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92" name="Afrundet rektangel 91">
            <a:extLst>
              <a:ext uri="{FF2B5EF4-FFF2-40B4-BE49-F238E27FC236}">
                <a16:creationId xmlns:a16="http://schemas.microsoft.com/office/drawing/2014/main" xmlns="" id="{30F83DD3-EEAE-422C-8057-EEB921B9FBB4}"/>
              </a:ext>
            </a:extLst>
          </p:cNvPr>
          <p:cNvSpPr/>
          <p:nvPr/>
        </p:nvSpPr>
        <p:spPr bwMode="auto">
          <a:xfrm>
            <a:off x="309077" y="4667694"/>
            <a:ext cx="2178942" cy="1922012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September </a:t>
            </a:r>
            <a:r>
              <a:rPr lang="da-DK" sz="10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17.09.2021 Landsgeneralforsamling 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10.-11.09.2021 HIFdanmark  Års- </a:t>
            </a:r>
            <a:r>
              <a:rPr lang="da-DK" sz="1000" b="1" dirty="0">
                <a:solidFill>
                  <a:schemeClr val="tx1"/>
                </a:solidFill>
              </a:rPr>
              <a:t>og </a:t>
            </a:r>
            <a:r>
              <a:rPr lang="da-DK" sz="1000" b="1" dirty="0" smtClean="0">
                <a:solidFill>
                  <a:schemeClr val="tx1"/>
                </a:solidFill>
              </a:rPr>
              <a:t>formandsmøde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Fællesudvalget 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Nyhedsbrev </a:t>
            </a:r>
            <a:r>
              <a:rPr lang="da-DK" sz="1000" b="1" dirty="0">
                <a:solidFill>
                  <a:schemeClr val="tx1"/>
                </a:solidFill>
              </a:rPr>
              <a:t>nr. </a:t>
            </a:r>
            <a:r>
              <a:rPr lang="da-DK" sz="1000" b="1" dirty="0" smtClean="0">
                <a:solidFill>
                  <a:schemeClr val="tx1"/>
                </a:solidFill>
              </a:rPr>
              <a:t>9 _________________________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13.09.2022 Landsgeneralforsamling </a:t>
            </a: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95" name="Afrundet rektangel 94">
            <a:extLst>
              <a:ext uri="{FF2B5EF4-FFF2-40B4-BE49-F238E27FC236}">
                <a16:creationId xmlns:a16="http://schemas.microsoft.com/office/drawing/2014/main" xmlns="" id="{BA83D25E-2DD4-4BC6-901E-897D47B6CCBF}"/>
              </a:ext>
            </a:extLst>
          </p:cNvPr>
          <p:cNvSpPr/>
          <p:nvPr/>
        </p:nvSpPr>
        <p:spPr bwMode="auto">
          <a:xfrm>
            <a:off x="7464055" y="5209954"/>
            <a:ext cx="2124000" cy="1297172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Juni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Landsstyregruppemøde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Indkaldelse til </a:t>
            </a:r>
            <a:r>
              <a:rPr lang="da-DK" sz="1000" b="1" dirty="0" smtClean="0">
                <a:solidFill>
                  <a:schemeClr val="tx1"/>
                </a:solidFill>
              </a:rPr>
              <a:t>Landsgeneralforsamling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Sommerbrev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6-7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101" name="Afrundet rektangel 100">
            <a:extLst>
              <a:ext uri="{FF2B5EF4-FFF2-40B4-BE49-F238E27FC236}">
                <a16:creationId xmlns:a16="http://schemas.microsoft.com/office/drawing/2014/main" xmlns="" id="{AEC5B72D-FC23-450E-A6F2-4619DC5AE473}"/>
              </a:ext>
            </a:extLst>
          </p:cNvPr>
          <p:cNvSpPr/>
          <p:nvPr/>
        </p:nvSpPr>
        <p:spPr bwMode="auto">
          <a:xfrm>
            <a:off x="7464055" y="2079205"/>
            <a:ext cx="2124000" cy="1267118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April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Landsstyregruppemøde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Fællesudvalget 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Vk Årsregnskab klar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(Lokale Årsmøder)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4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104" name="Afrundet rektangel 103">
            <a:extLst>
              <a:ext uri="{FF2B5EF4-FFF2-40B4-BE49-F238E27FC236}">
                <a16:creationId xmlns:a16="http://schemas.microsoft.com/office/drawing/2014/main" xmlns="" id="{D925825A-DD2E-43BA-8E90-FDFB4A9B9C78}"/>
              </a:ext>
            </a:extLst>
          </p:cNvPr>
          <p:cNvSpPr/>
          <p:nvPr/>
        </p:nvSpPr>
        <p:spPr bwMode="auto">
          <a:xfrm>
            <a:off x="7453422" y="457261"/>
            <a:ext cx="2124000" cy="1482845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Marts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tx1"/>
                </a:solidFill>
              </a:rPr>
              <a:t>04.03.22 Udvidet </a:t>
            </a:r>
            <a:r>
              <a:rPr lang="da-DK" sz="1000" b="1" dirty="0" smtClean="0">
                <a:solidFill>
                  <a:schemeClr val="tx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08.03. Kvindernes Kampdag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tx1"/>
                </a:solidFill>
              </a:rPr>
              <a:t>25.-</a:t>
            </a:r>
            <a:r>
              <a:rPr lang="da-DK" sz="1000" b="1" dirty="0" smtClean="0">
                <a:solidFill>
                  <a:schemeClr val="tx1"/>
                </a:solidFill>
              </a:rPr>
              <a:t>26.03.2022 Landskonference </a:t>
            </a:r>
            <a:r>
              <a:rPr lang="da-DK" sz="1000" b="1" dirty="0">
                <a:solidFill>
                  <a:schemeClr val="tx1"/>
                </a:solidFill>
              </a:rPr>
              <a:t>i</a:t>
            </a:r>
            <a:r>
              <a:rPr lang="da-DK" sz="1000" b="1" dirty="0" smtClean="0">
                <a:solidFill>
                  <a:schemeClr val="tx1"/>
                </a:solidFill>
              </a:rPr>
              <a:t> </a:t>
            </a:r>
            <a:r>
              <a:rPr lang="da-DK" sz="1000" b="1" dirty="0">
                <a:solidFill>
                  <a:schemeClr val="tx1"/>
                </a:solidFill>
              </a:rPr>
              <a:t>Kbh</a:t>
            </a:r>
            <a:r>
              <a:rPr lang="da-DK" sz="1000" b="1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Nyhedsbrev </a:t>
            </a:r>
            <a:r>
              <a:rPr lang="da-DK" sz="1000" b="1" dirty="0">
                <a:solidFill>
                  <a:schemeClr val="tx1"/>
                </a:solidFill>
              </a:rPr>
              <a:t>nr. </a:t>
            </a:r>
            <a:r>
              <a:rPr lang="da-DK" sz="1000" b="1" dirty="0" smtClean="0">
                <a:solidFill>
                  <a:schemeClr val="tx1"/>
                </a:solidFill>
              </a:rPr>
              <a:t>3</a:t>
            </a:r>
            <a:endParaRPr lang="da-DK" sz="1000" b="1" dirty="0">
              <a:solidFill>
                <a:schemeClr val="tx1"/>
              </a:solidFill>
            </a:endParaRPr>
          </a:p>
          <a:p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07" name="Afrundet rektangel 106">
            <a:extLst>
              <a:ext uri="{FF2B5EF4-FFF2-40B4-BE49-F238E27FC236}">
                <a16:creationId xmlns:a16="http://schemas.microsoft.com/office/drawing/2014/main" xmlns="" id="{58964635-FABB-4DE0-832E-3370C3151292}"/>
              </a:ext>
            </a:extLst>
          </p:cNvPr>
          <p:cNvSpPr/>
          <p:nvPr/>
        </p:nvSpPr>
        <p:spPr bwMode="auto">
          <a:xfrm>
            <a:off x="5073775" y="245827"/>
            <a:ext cx="2220159" cy="1400625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Februar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Landsstyregruppemøde</a:t>
            </a:r>
            <a:endParaRPr lang="da-DK" sz="10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Indkaldelse </a:t>
            </a:r>
            <a:r>
              <a:rPr lang="da-DK" sz="1000" b="1" dirty="0">
                <a:solidFill>
                  <a:schemeClr val="tx1"/>
                </a:solidFill>
              </a:rPr>
              <a:t>til </a:t>
            </a:r>
            <a:r>
              <a:rPr lang="da-DK" sz="1000" b="1" dirty="0" err="1" smtClean="0">
                <a:solidFill>
                  <a:schemeClr val="tx1"/>
                </a:solidFill>
              </a:rPr>
              <a:t>udv</a:t>
            </a:r>
            <a:r>
              <a:rPr lang="da-DK" sz="1000" b="1" dirty="0" smtClean="0">
                <a:solidFill>
                  <a:schemeClr val="tx1"/>
                </a:solidFill>
              </a:rPr>
              <a:t>. LSG-møde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15.2. Restance = slettes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25.2. Medlemsopgørelse og indberetning til SMVdanmark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Nyhedsbrev nr. </a:t>
            </a:r>
            <a:r>
              <a:rPr lang="da-DK" sz="1000" b="1" dirty="0" smtClean="0">
                <a:solidFill>
                  <a:schemeClr val="tx1"/>
                </a:solidFill>
              </a:rPr>
              <a:t>2</a:t>
            </a: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125" name="Afrundet rektangel 124">
            <a:extLst>
              <a:ext uri="{FF2B5EF4-FFF2-40B4-BE49-F238E27FC236}">
                <a16:creationId xmlns:a16="http://schemas.microsoft.com/office/drawing/2014/main" xmlns="" id="{61C09BF1-80E4-4B43-8827-94985A53CB59}"/>
              </a:ext>
            </a:extLst>
          </p:cNvPr>
          <p:cNvSpPr/>
          <p:nvPr/>
        </p:nvSpPr>
        <p:spPr>
          <a:xfrm>
            <a:off x="2712274" y="5464970"/>
            <a:ext cx="2124000" cy="1128246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August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Beretning, regnskab og bilag udsendes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tx1"/>
                </a:solidFill>
              </a:rPr>
              <a:t>Nyhedsbrev </a:t>
            </a:r>
            <a:r>
              <a:rPr lang="da-DK" sz="1000" b="1" dirty="0">
                <a:solidFill>
                  <a:schemeClr val="tx1"/>
                </a:solidFill>
              </a:rPr>
              <a:t>nr. </a:t>
            </a:r>
            <a:r>
              <a:rPr lang="da-DK" sz="1000" b="1" dirty="0" smtClean="0">
                <a:solidFill>
                  <a:schemeClr val="tx1"/>
                </a:solidFill>
              </a:rPr>
              <a:t>8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85" name="Afrundet rektangel 84">
            <a:extLst>
              <a:ext uri="{FF2B5EF4-FFF2-40B4-BE49-F238E27FC236}">
                <a16:creationId xmlns:a16="http://schemas.microsoft.com/office/drawing/2014/main" xmlns="" id="{CE51187B-B515-4DC7-A82A-A6F57C5B9E68}"/>
              </a:ext>
            </a:extLst>
          </p:cNvPr>
          <p:cNvSpPr/>
          <p:nvPr/>
        </p:nvSpPr>
        <p:spPr bwMode="auto">
          <a:xfrm>
            <a:off x="7464055" y="3500128"/>
            <a:ext cx="2124000" cy="1539703"/>
          </a:xfrm>
          <a:prstGeom prst="roundRect">
            <a:avLst>
              <a:gd name="adj" fmla="val 10000"/>
            </a:avLst>
          </a:prstGeom>
          <a:solidFill>
            <a:srgbClr val="FFD1D1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Maj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Vk Årsregnskab udsendes</a:t>
            </a:r>
            <a:endParaRPr lang="da-DK" sz="1000" b="1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SMVdanmark </a:t>
            </a:r>
            <a:r>
              <a:rPr lang="da-DK" sz="1000" b="1" dirty="0">
                <a:solidFill>
                  <a:schemeClr val="tx1"/>
                </a:solidFill>
              </a:rPr>
              <a:t>Repræsentantskabsmøde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19.05.2022 Landskursus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tx1"/>
                </a:solidFill>
              </a:rPr>
              <a:t>HIFdanmark møde </a:t>
            </a:r>
            <a:r>
              <a:rPr lang="da-DK" sz="1000" b="1" dirty="0" smtClean="0">
                <a:solidFill>
                  <a:schemeClr val="tx1"/>
                </a:solidFill>
              </a:rPr>
              <a:t>forår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tx1"/>
                </a:solidFill>
              </a:rPr>
              <a:t>Nyhedsbrev </a:t>
            </a:r>
            <a:r>
              <a:rPr lang="da-DK" sz="1000" b="1" dirty="0">
                <a:solidFill>
                  <a:schemeClr val="tx1"/>
                </a:solidFill>
              </a:rPr>
              <a:t>nr. </a:t>
            </a:r>
            <a:r>
              <a:rPr lang="da-DK" sz="1000" b="1" dirty="0" smtClean="0">
                <a:solidFill>
                  <a:schemeClr val="tx1"/>
                </a:solidFill>
              </a:rPr>
              <a:t>5</a:t>
            </a:r>
            <a:endParaRPr lang="da-DK" sz="1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3A37CAC6-FD11-475A-82AD-53D04AD9ABE6}"/>
              </a:ext>
            </a:extLst>
          </p:cNvPr>
          <p:cNvSpPr txBox="1"/>
          <p:nvPr/>
        </p:nvSpPr>
        <p:spPr>
          <a:xfrm>
            <a:off x="2468969" y="4553394"/>
            <a:ext cx="4976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latin typeface="Britannic Bold" panose="020B0903060703020204" pitchFamily="34" charset="0"/>
              </a:rPr>
              <a:t>Landsaktiviteter og Landsstyregruppen </a:t>
            </a:r>
          </a:p>
          <a:p>
            <a:pPr algn="ctr"/>
            <a:r>
              <a:rPr lang="da-DK" sz="2000" dirty="0" smtClean="0">
                <a:latin typeface="Britannic Bold" panose="020B0903060703020204" pitchFamily="34" charset="0"/>
              </a:rPr>
              <a:t>2021-2022 </a:t>
            </a:r>
            <a:endParaRPr lang="da-DK" sz="2000" dirty="0">
              <a:latin typeface="Britannic Bold" panose="020B090306070302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140" y="1738700"/>
            <a:ext cx="170613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4040115" y="2660910"/>
            <a:ext cx="1819969" cy="1799948"/>
            <a:chOff x="4040115" y="2660910"/>
            <a:chExt cx="1819969" cy="1799948"/>
          </a:xfrm>
        </p:grpSpPr>
        <p:grpSp>
          <p:nvGrpSpPr>
            <p:cNvPr id="8194" name="Gruppe 29">
              <a:extLst>
                <a:ext uri="{FF2B5EF4-FFF2-40B4-BE49-F238E27FC236}">
                  <a16:creationId xmlns:a16="http://schemas.microsoft.com/office/drawing/2014/main" xmlns="" id="{288590B0-3181-40E0-8552-7AAF89B2F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0115" y="2660910"/>
              <a:ext cx="1819969" cy="1799948"/>
              <a:chOff x="2337708" y="1339426"/>
              <a:chExt cx="1439167" cy="1439167"/>
            </a:xfrm>
          </p:grpSpPr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xmlns="" id="{88D07A6B-B2E8-483A-80A2-284A5703A53C}"/>
                  </a:ext>
                </a:extLst>
              </p:cNvPr>
              <p:cNvSpPr/>
              <p:nvPr/>
            </p:nvSpPr>
            <p:spPr>
              <a:xfrm>
                <a:off x="2337708" y="1339426"/>
                <a:ext cx="1439167" cy="143916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da-DK" dirty="0"/>
              </a:p>
              <a:p>
                <a:pPr algn="ctr">
                  <a:defRPr/>
                </a:pPr>
                <a:endParaRPr lang="da-DK" sz="1000" dirty="0"/>
              </a:p>
              <a:p>
                <a:pPr algn="ctr">
                  <a:defRPr/>
                </a:pPr>
                <a:r>
                  <a:rPr lang="da-DK" sz="2000" b="1" dirty="0"/>
                  <a:t>Årshjul</a:t>
                </a:r>
              </a:p>
            </p:txBody>
          </p:sp>
          <p:sp>
            <p:nvSpPr>
              <p:cNvPr id="32" name="Ellipse 4">
                <a:extLst>
                  <a:ext uri="{FF2B5EF4-FFF2-40B4-BE49-F238E27FC236}">
                    <a16:creationId xmlns:a16="http://schemas.microsoft.com/office/drawing/2014/main" xmlns="" id="{A95C33B6-2CE3-4A13-9CD2-5AF620872D97}"/>
                  </a:ext>
                </a:extLst>
              </p:cNvPr>
              <p:cNvSpPr/>
              <p:nvPr/>
            </p:nvSpPr>
            <p:spPr>
              <a:xfrm>
                <a:off x="2539548" y="1523398"/>
                <a:ext cx="1016903" cy="10172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1750" tIns="31750" rIns="31750" bIns="31750" spcCol="1270" anchor="ctr"/>
              <a:lstStyle/>
              <a:p>
                <a:pPr algn="ctr" defTabSz="11112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da-DK" sz="2500"/>
              </a:p>
            </p:txBody>
          </p:sp>
        </p:grpSp>
        <p:sp>
          <p:nvSpPr>
            <p:cNvPr id="28" name="Cirkulær pil 27">
              <a:extLst>
                <a:ext uri="{FF2B5EF4-FFF2-40B4-BE49-F238E27FC236}">
                  <a16:creationId xmlns:a16="http://schemas.microsoft.com/office/drawing/2014/main" xmlns="" id="{4EE2ABAE-F4BC-4D20-BB00-A63DF2D9C42E}"/>
                </a:ext>
              </a:extLst>
            </p:cNvPr>
            <p:cNvSpPr/>
            <p:nvPr/>
          </p:nvSpPr>
          <p:spPr>
            <a:xfrm>
              <a:off x="4171545" y="2786192"/>
              <a:ext cx="1549343" cy="1430270"/>
            </a:xfrm>
            <a:prstGeom prst="circular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9" name="Cirkulær pil 28">
              <a:extLst>
                <a:ext uri="{FF2B5EF4-FFF2-40B4-BE49-F238E27FC236}">
                  <a16:creationId xmlns:a16="http://schemas.microsoft.com/office/drawing/2014/main" xmlns="" id="{1A92E7A3-D5FF-493A-B9C6-87C9F13E8619}"/>
                </a:ext>
              </a:extLst>
            </p:cNvPr>
            <p:cNvSpPr/>
            <p:nvPr/>
          </p:nvSpPr>
          <p:spPr>
            <a:xfrm rot="10800000">
              <a:off x="4188585" y="2915426"/>
              <a:ext cx="1556502" cy="143027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97925"/>
                <a:gd name="adj5" fmla="val 125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da-DK" dirty="0"/>
            </a:p>
          </p:txBody>
        </p:sp>
      </p:grpSp>
      <p:sp>
        <p:nvSpPr>
          <p:cNvPr id="44" name="Afrundet rektangel 43">
            <a:extLst>
              <a:ext uri="{FF2B5EF4-FFF2-40B4-BE49-F238E27FC236}">
                <a16:creationId xmlns:a16="http://schemas.microsoft.com/office/drawing/2014/main" xmlns="" id="{082270C4-DC8D-41CD-B902-0C3A9F27BC7F}"/>
              </a:ext>
            </a:extLst>
          </p:cNvPr>
          <p:cNvSpPr/>
          <p:nvPr/>
        </p:nvSpPr>
        <p:spPr bwMode="auto">
          <a:xfrm>
            <a:off x="2712274" y="245827"/>
            <a:ext cx="2124000" cy="1400625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Januar 2022</a:t>
            </a:r>
            <a:endParaRPr lang="da-DK" sz="2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i="0" dirty="0" smtClean="0">
                <a:solidFill>
                  <a:schemeClr val="bg1"/>
                </a:solidFill>
                <a:effectLst/>
              </a:rPr>
              <a:t>1.1.2022 Kontingentbetaling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Vk-faktura Aktive </a:t>
            </a:r>
            <a:r>
              <a:rPr lang="da-DK" sz="1000" b="1" dirty="0" err="1" smtClean="0">
                <a:solidFill>
                  <a:schemeClr val="bg1"/>
                </a:solidFill>
              </a:rPr>
              <a:t>fofald</a:t>
            </a:r>
            <a:r>
              <a:rPr lang="da-DK" sz="1000" b="1" dirty="0" smtClean="0">
                <a:solidFill>
                  <a:schemeClr val="bg1"/>
                </a:solidFill>
              </a:rPr>
              <a:t> 20.1. </a:t>
            </a:r>
            <a:endParaRPr lang="da-DK" sz="1000" b="1" i="0" dirty="0" smtClean="0">
              <a:solidFill>
                <a:schemeClr val="bg1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i="0" dirty="0" smtClean="0">
                <a:solidFill>
                  <a:schemeClr val="bg1"/>
                </a:solidFill>
                <a:effectLst/>
              </a:rPr>
              <a:t>Landsstyregruppemøde</a:t>
            </a:r>
            <a:endParaRPr lang="da-DK" sz="1000" i="0" dirty="0">
              <a:solidFill>
                <a:schemeClr val="bg1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Nytårstaffel </a:t>
            </a:r>
            <a:r>
              <a:rPr lang="da-DK" sz="1000" b="1" dirty="0" smtClean="0">
                <a:solidFill>
                  <a:schemeClr val="bg1"/>
                </a:solidFill>
              </a:rPr>
              <a:t>Kvinderådet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1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74" name="Afrundet rektangel 73">
            <a:extLst>
              <a:ext uri="{FF2B5EF4-FFF2-40B4-BE49-F238E27FC236}">
                <a16:creationId xmlns:a16="http://schemas.microsoft.com/office/drawing/2014/main" xmlns="" id="{390EEBB4-C3DD-47C1-96A0-25A67DEAF485}"/>
              </a:ext>
            </a:extLst>
          </p:cNvPr>
          <p:cNvSpPr/>
          <p:nvPr/>
        </p:nvSpPr>
        <p:spPr bwMode="auto">
          <a:xfrm>
            <a:off x="304329" y="504212"/>
            <a:ext cx="2183690" cy="1268604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December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bg1"/>
                </a:solidFill>
              </a:rPr>
              <a:t>Evt. ændring af medlemsstatus før årsskift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Julehilsen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bg1"/>
                </a:solidFill>
              </a:rPr>
              <a:t>Opkrævnings </a:t>
            </a:r>
            <a:r>
              <a:rPr lang="da-DK" sz="1000" b="1" dirty="0" smtClean="0">
                <a:solidFill>
                  <a:schemeClr val="bg1"/>
                </a:solidFill>
              </a:rPr>
              <a:t>hilsen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(Pause Nyhedsbrev)</a:t>
            </a: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77" name="Afrundet rektangel 76">
            <a:extLst>
              <a:ext uri="{FF2B5EF4-FFF2-40B4-BE49-F238E27FC236}">
                <a16:creationId xmlns:a16="http://schemas.microsoft.com/office/drawing/2014/main" xmlns="" id="{64F82C1C-A533-4892-861C-34C39B71BCD0}"/>
              </a:ext>
            </a:extLst>
          </p:cNvPr>
          <p:cNvSpPr/>
          <p:nvPr/>
        </p:nvSpPr>
        <p:spPr bwMode="auto">
          <a:xfrm>
            <a:off x="309077" y="1905603"/>
            <a:ext cx="2178942" cy="1408820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November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15.11.2022 Landskursus </a:t>
            </a:r>
            <a:endParaRPr lang="da-DK" sz="1000" b="1" dirty="0" smtClean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11-12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Landstyregruppemøde</a:t>
            </a:r>
          </a:p>
          <a:p>
            <a:pPr>
              <a:defRPr/>
            </a:pPr>
            <a:endParaRPr lang="da-DK" sz="1000" b="1" dirty="0" smtClean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80" name="Afrundet rektangel 79">
            <a:extLst>
              <a:ext uri="{FF2B5EF4-FFF2-40B4-BE49-F238E27FC236}">
                <a16:creationId xmlns:a16="http://schemas.microsoft.com/office/drawing/2014/main" xmlns="" id="{2D1CB1A4-0BC1-47BF-8676-151A4B28CDB6}"/>
              </a:ext>
            </a:extLst>
          </p:cNvPr>
          <p:cNvSpPr/>
          <p:nvPr/>
        </p:nvSpPr>
        <p:spPr bwMode="auto">
          <a:xfrm>
            <a:off x="314567" y="3461481"/>
            <a:ext cx="2173452" cy="1048130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Oktober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SMVdanmark Formandsmøde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Landsstyregruppemøde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Landsgen. Ref. udsendes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10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89" name="Afrundet rektangel 88">
            <a:extLst>
              <a:ext uri="{FF2B5EF4-FFF2-40B4-BE49-F238E27FC236}">
                <a16:creationId xmlns:a16="http://schemas.microsoft.com/office/drawing/2014/main" xmlns="" id="{CE51187B-B515-4DC7-A82A-A6F57C5B9E68}"/>
              </a:ext>
            </a:extLst>
          </p:cNvPr>
          <p:cNvSpPr/>
          <p:nvPr/>
        </p:nvSpPr>
        <p:spPr bwMode="auto">
          <a:xfrm>
            <a:off x="5069962" y="5464970"/>
            <a:ext cx="2223972" cy="1128246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Juli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Ferie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(Pause Nyhedsbrev)</a:t>
            </a:r>
            <a:endParaRPr lang="da-DK" sz="1000" b="1" dirty="0">
              <a:solidFill>
                <a:schemeClr val="bg1"/>
              </a:solidFill>
            </a:endParaRPr>
          </a:p>
          <a:p>
            <a:pPr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92" name="Afrundet rektangel 91">
            <a:extLst>
              <a:ext uri="{FF2B5EF4-FFF2-40B4-BE49-F238E27FC236}">
                <a16:creationId xmlns:a16="http://schemas.microsoft.com/office/drawing/2014/main" xmlns="" id="{30F83DD3-EEAE-422C-8057-EEB921B9FBB4}"/>
              </a:ext>
            </a:extLst>
          </p:cNvPr>
          <p:cNvSpPr/>
          <p:nvPr/>
        </p:nvSpPr>
        <p:spPr bwMode="auto">
          <a:xfrm>
            <a:off x="309077" y="4667694"/>
            <a:ext cx="2178942" cy="1922012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September 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13.09.2022 Landsgeneralforsamling 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--09.2022 HIFdanmark  Års- </a:t>
            </a:r>
            <a:r>
              <a:rPr lang="da-DK" sz="1000" b="1" dirty="0">
                <a:solidFill>
                  <a:schemeClr val="bg1"/>
                </a:solidFill>
              </a:rPr>
              <a:t>og </a:t>
            </a:r>
            <a:r>
              <a:rPr lang="da-DK" sz="1000" b="1" dirty="0" smtClean="0">
                <a:solidFill>
                  <a:schemeClr val="bg1"/>
                </a:solidFill>
              </a:rPr>
              <a:t>formandsmøde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Fællesudvalget 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Nyhedsbrev </a:t>
            </a:r>
            <a:r>
              <a:rPr lang="da-DK" sz="1000" b="1" dirty="0">
                <a:solidFill>
                  <a:schemeClr val="bg1"/>
                </a:solidFill>
              </a:rPr>
              <a:t>nr. </a:t>
            </a:r>
            <a:r>
              <a:rPr lang="da-DK" sz="1000" b="1" dirty="0" smtClean="0">
                <a:solidFill>
                  <a:schemeClr val="bg1"/>
                </a:solidFill>
              </a:rPr>
              <a:t>9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95" name="Afrundet rektangel 94">
            <a:extLst>
              <a:ext uri="{FF2B5EF4-FFF2-40B4-BE49-F238E27FC236}">
                <a16:creationId xmlns:a16="http://schemas.microsoft.com/office/drawing/2014/main" xmlns="" id="{BA83D25E-2DD4-4BC6-901E-897D47B6CCBF}"/>
              </a:ext>
            </a:extLst>
          </p:cNvPr>
          <p:cNvSpPr/>
          <p:nvPr/>
        </p:nvSpPr>
        <p:spPr bwMode="auto">
          <a:xfrm>
            <a:off x="7464055" y="5209954"/>
            <a:ext cx="2124000" cy="1297172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Juni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Landsstyregruppemøde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Indkaldelse til </a:t>
            </a:r>
            <a:r>
              <a:rPr lang="da-DK" sz="1000" b="1" dirty="0" smtClean="0">
                <a:solidFill>
                  <a:schemeClr val="bg1"/>
                </a:solidFill>
              </a:rPr>
              <a:t>Landsgeneralforsamling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Sommerbrev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6-7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101" name="Afrundet rektangel 100">
            <a:extLst>
              <a:ext uri="{FF2B5EF4-FFF2-40B4-BE49-F238E27FC236}">
                <a16:creationId xmlns:a16="http://schemas.microsoft.com/office/drawing/2014/main" xmlns="" id="{AEC5B72D-FC23-450E-A6F2-4619DC5AE473}"/>
              </a:ext>
            </a:extLst>
          </p:cNvPr>
          <p:cNvSpPr/>
          <p:nvPr/>
        </p:nvSpPr>
        <p:spPr bwMode="auto">
          <a:xfrm>
            <a:off x="7464055" y="2068572"/>
            <a:ext cx="2124000" cy="1267118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April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Landsstyregruppemøde 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Fællesudvalget 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Vk Årsregnskab klar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(Lokale Årsmøder)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4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104" name="Afrundet rektangel 103">
            <a:extLst>
              <a:ext uri="{FF2B5EF4-FFF2-40B4-BE49-F238E27FC236}">
                <a16:creationId xmlns:a16="http://schemas.microsoft.com/office/drawing/2014/main" xmlns="" id="{D925825A-DD2E-43BA-8E90-FDFB4A9B9C78}"/>
              </a:ext>
            </a:extLst>
          </p:cNvPr>
          <p:cNvSpPr/>
          <p:nvPr/>
        </p:nvSpPr>
        <p:spPr bwMode="auto">
          <a:xfrm>
            <a:off x="7453422" y="457261"/>
            <a:ext cx="2124000" cy="1482845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Marts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bg1"/>
                </a:solidFill>
              </a:rPr>
              <a:t>04.03.22 Udvidet </a:t>
            </a:r>
            <a:r>
              <a:rPr lang="da-DK" sz="1000" b="1" dirty="0" smtClean="0">
                <a:solidFill>
                  <a:schemeClr val="bg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08.03. Kvindernes Kampdag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>
                <a:solidFill>
                  <a:schemeClr val="bg1"/>
                </a:solidFill>
              </a:rPr>
              <a:t>25.-</a:t>
            </a:r>
            <a:r>
              <a:rPr lang="da-DK" sz="1000" b="1" dirty="0" smtClean="0">
                <a:solidFill>
                  <a:schemeClr val="bg1"/>
                </a:solidFill>
              </a:rPr>
              <a:t>26.03.2022 Landskonference </a:t>
            </a:r>
            <a:r>
              <a:rPr lang="da-DK" sz="1000" b="1" dirty="0">
                <a:solidFill>
                  <a:schemeClr val="bg1"/>
                </a:solidFill>
              </a:rPr>
              <a:t>i</a:t>
            </a:r>
            <a:r>
              <a:rPr lang="da-DK" sz="1000" b="1" dirty="0" smtClean="0">
                <a:solidFill>
                  <a:schemeClr val="bg1"/>
                </a:solidFill>
              </a:rPr>
              <a:t> </a:t>
            </a:r>
            <a:r>
              <a:rPr lang="da-DK" sz="1000" b="1" dirty="0">
                <a:solidFill>
                  <a:schemeClr val="bg1"/>
                </a:solidFill>
              </a:rPr>
              <a:t>Kbh</a:t>
            </a:r>
            <a:r>
              <a:rPr lang="da-DK" sz="10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Nyhedsbrev </a:t>
            </a:r>
            <a:r>
              <a:rPr lang="da-DK" sz="1000" b="1" dirty="0">
                <a:solidFill>
                  <a:schemeClr val="bg1"/>
                </a:solidFill>
              </a:rPr>
              <a:t>nr. </a:t>
            </a:r>
            <a:r>
              <a:rPr lang="da-DK" sz="1000" b="1" dirty="0" smtClean="0">
                <a:solidFill>
                  <a:schemeClr val="bg1"/>
                </a:solidFill>
              </a:rPr>
              <a:t>3</a:t>
            </a:r>
            <a:endParaRPr lang="da-DK" sz="1000" b="1" dirty="0">
              <a:solidFill>
                <a:schemeClr val="bg1"/>
              </a:solidFill>
            </a:endParaRPr>
          </a:p>
          <a:p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bg1"/>
              </a:solidFill>
            </a:endParaRPr>
          </a:p>
          <a:p>
            <a:pPr>
              <a:defRPr/>
            </a:pP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107" name="Afrundet rektangel 106">
            <a:extLst>
              <a:ext uri="{FF2B5EF4-FFF2-40B4-BE49-F238E27FC236}">
                <a16:creationId xmlns:a16="http://schemas.microsoft.com/office/drawing/2014/main" xmlns="" id="{58964635-FABB-4DE0-832E-3370C3151292}"/>
              </a:ext>
            </a:extLst>
          </p:cNvPr>
          <p:cNvSpPr/>
          <p:nvPr/>
        </p:nvSpPr>
        <p:spPr bwMode="auto">
          <a:xfrm>
            <a:off x="5073775" y="245827"/>
            <a:ext cx="2220159" cy="1400625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Februar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Landsstyregruppemøde</a:t>
            </a:r>
            <a:endParaRPr lang="da-DK" sz="1000" b="1" dirty="0" smtClean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Indkaldelse </a:t>
            </a:r>
            <a:r>
              <a:rPr lang="da-DK" sz="1000" b="1" dirty="0">
                <a:solidFill>
                  <a:schemeClr val="bg1"/>
                </a:solidFill>
              </a:rPr>
              <a:t>til </a:t>
            </a:r>
            <a:r>
              <a:rPr lang="da-DK" sz="1000" b="1" dirty="0" err="1" smtClean="0">
                <a:solidFill>
                  <a:schemeClr val="bg1"/>
                </a:solidFill>
              </a:rPr>
              <a:t>udv</a:t>
            </a:r>
            <a:r>
              <a:rPr lang="da-DK" sz="1000" b="1" dirty="0" smtClean="0">
                <a:solidFill>
                  <a:schemeClr val="bg1"/>
                </a:solidFill>
              </a:rPr>
              <a:t>. LSG-møde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15.2. Restance = slettes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25.2. Medlemsopgørelse og indberetning til SMVdanmark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Nyhedsbrev nr. </a:t>
            </a:r>
            <a:r>
              <a:rPr lang="da-DK" sz="1000" b="1" dirty="0" smtClean="0">
                <a:solidFill>
                  <a:schemeClr val="bg1"/>
                </a:solidFill>
              </a:rPr>
              <a:t>2</a:t>
            </a: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125" name="Afrundet rektangel 124">
            <a:extLst>
              <a:ext uri="{FF2B5EF4-FFF2-40B4-BE49-F238E27FC236}">
                <a16:creationId xmlns:a16="http://schemas.microsoft.com/office/drawing/2014/main" xmlns="" id="{61C09BF1-80E4-4B43-8827-94985A53CB59}"/>
              </a:ext>
            </a:extLst>
          </p:cNvPr>
          <p:cNvSpPr/>
          <p:nvPr/>
        </p:nvSpPr>
        <p:spPr>
          <a:xfrm>
            <a:off x="2712274" y="5464970"/>
            <a:ext cx="2124000" cy="1128246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August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Beretning, regnskab og bilag udsendes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a-DK" sz="1000" b="1" dirty="0" smtClean="0">
                <a:solidFill>
                  <a:schemeClr val="bg1"/>
                </a:solidFill>
              </a:rPr>
              <a:t>Nyhedsbrev </a:t>
            </a:r>
            <a:r>
              <a:rPr lang="da-DK" sz="1000" b="1" dirty="0">
                <a:solidFill>
                  <a:schemeClr val="bg1"/>
                </a:solidFill>
              </a:rPr>
              <a:t>nr. </a:t>
            </a:r>
            <a:r>
              <a:rPr lang="da-DK" sz="1000" b="1" dirty="0" smtClean="0">
                <a:solidFill>
                  <a:schemeClr val="bg1"/>
                </a:solidFill>
              </a:rPr>
              <a:t>8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85" name="Afrundet rektangel 84">
            <a:extLst>
              <a:ext uri="{FF2B5EF4-FFF2-40B4-BE49-F238E27FC236}">
                <a16:creationId xmlns:a16="http://schemas.microsoft.com/office/drawing/2014/main" xmlns="" id="{CE51187B-B515-4DC7-A82A-A6F57C5B9E68}"/>
              </a:ext>
            </a:extLst>
          </p:cNvPr>
          <p:cNvSpPr/>
          <p:nvPr/>
        </p:nvSpPr>
        <p:spPr bwMode="auto">
          <a:xfrm>
            <a:off x="7464055" y="3500128"/>
            <a:ext cx="2124000" cy="1539703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da-DK" sz="2000" b="1" dirty="0">
                <a:solidFill>
                  <a:schemeClr val="bg1"/>
                </a:solidFill>
              </a:rPr>
              <a:t>Maj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Landsstyregruppemøde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Vk Årsregnskab udsendes</a:t>
            </a:r>
            <a:endParaRPr lang="da-DK" sz="1000" b="1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SMVdanmark </a:t>
            </a:r>
            <a:r>
              <a:rPr lang="da-DK" sz="1000" b="1" dirty="0">
                <a:solidFill>
                  <a:schemeClr val="bg1"/>
                </a:solidFill>
              </a:rPr>
              <a:t>Repræsentantskabsmøde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19.05.2022 Landskursus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>
                <a:solidFill>
                  <a:schemeClr val="bg1"/>
                </a:solidFill>
              </a:rPr>
              <a:t>HIFdanmark møde </a:t>
            </a:r>
            <a:r>
              <a:rPr lang="da-DK" sz="1000" b="1" dirty="0" smtClean="0">
                <a:solidFill>
                  <a:schemeClr val="bg1"/>
                </a:solidFill>
              </a:rPr>
              <a:t>forår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da-DK" sz="1000" b="1" dirty="0" smtClean="0">
                <a:solidFill>
                  <a:schemeClr val="bg1"/>
                </a:solidFill>
              </a:rPr>
              <a:t>Nyhedsbrev </a:t>
            </a:r>
            <a:r>
              <a:rPr lang="da-DK" sz="1000" b="1" dirty="0">
                <a:solidFill>
                  <a:schemeClr val="bg1"/>
                </a:solidFill>
              </a:rPr>
              <a:t>nr. </a:t>
            </a:r>
            <a:r>
              <a:rPr lang="da-DK" sz="1000" b="1" dirty="0" smtClean="0">
                <a:solidFill>
                  <a:schemeClr val="bg1"/>
                </a:solidFill>
              </a:rPr>
              <a:t>5</a:t>
            </a:r>
            <a:endParaRPr lang="da-DK" sz="1000" b="1" dirty="0">
              <a:solidFill>
                <a:schemeClr val="bg1"/>
              </a:solidFill>
            </a:endParaRPr>
          </a:p>
          <a:p>
            <a:pPr>
              <a:defRPr/>
            </a:pP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3A37CAC6-FD11-475A-82AD-53D04AD9ABE6}"/>
              </a:ext>
            </a:extLst>
          </p:cNvPr>
          <p:cNvSpPr txBox="1"/>
          <p:nvPr/>
        </p:nvSpPr>
        <p:spPr>
          <a:xfrm>
            <a:off x="2468969" y="4553394"/>
            <a:ext cx="4976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latin typeface="Britannic Bold" panose="020B0903060703020204" pitchFamily="34" charset="0"/>
              </a:rPr>
              <a:t>Landsaktiviteter og Landsstyregruppen </a:t>
            </a:r>
          </a:p>
          <a:p>
            <a:pPr algn="ctr"/>
            <a:r>
              <a:rPr lang="da-DK" sz="2000" dirty="0" smtClean="0">
                <a:latin typeface="Britannic Bold" panose="020B0903060703020204" pitchFamily="34" charset="0"/>
              </a:rPr>
              <a:t>Januar – December 2022 </a:t>
            </a:r>
            <a:endParaRPr lang="da-DK" sz="2000" dirty="0">
              <a:latin typeface="Britannic Bold" panose="020B090306070302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140" y="1738700"/>
            <a:ext cx="170613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363</Words>
  <Application>Microsoft Office PowerPoint</Application>
  <PresentationFormat>A4 (210 x 297 mm)</PresentationFormat>
  <Paragraphs>140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anette laursen</dc:creator>
  <cp:lastModifiedBy>Susan</cp:lastModifiedBy>
  <cp:revision>57</cp:revision>
  <cp:lastPrinted>2021-08-27T14:13:17Z</cp:lastPrinted>
  <dcterms:created xsi:type="dcterms:W3CDTF">2018-05-28T19:28:18Z</dcterms:created>
  <dcterms:modified xsi:type="dcterms:W3CDTF">2021-09-23T19:09:29Z</dcterms:modified>
</cp:coreProperties>
</file>